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256" r:id="rId3"/>
    <p:sldId id="290" r:id="rId4"/>
    <p:sldId id="291" r:id="rId5"/>
    <p:sldId id="287" r:id="rId6"/>
    <p:sldId id="272" r:id="rId7"/>
    <p:sldId id="278" r:id="rId8"/>
    <p:sldId id="279" r:id="rId9"/>
    <p:sldId id="288" r:id="rId10"/>
    <p:sldId id="292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590dab6a1eb0449" providerId="LiveId" clId="{5BEAD293-B9F3-435E-BCDA-AB07EB73D594}"/>
    <pc:docChg chg="custSel addSld delSld modSld">
      <pc:chgData name="" userId="e590dab6a1eb0449" providerId="LiveId" clId="{5BEAD293-B9F3-435E-BCDA-AB07EB73D594}" dt="2021-11-05T20:27:35.505" v="231"/>
      <pc:docMkLst>
        <pc:docMk/>
      </pc:docMkLst>
      <pc:sldChg chg="modSp">
        <pc:chgData name="" userId="e590dab6a1eb0449" providerId="LiveId" clId="{5BEAD293-B9F3-435E-BCDA-AB07EB73D594}" dt="2021-11-05T20:22:42.919" v="205" actId="1076"/>
        <pc:sldMkLst>
          <pc:docMk/>
          <pc:sldMk cId="3765539360" sldId="289"/>
        </pc:sldMkLst>
        <pc:picChg chg="mod">
          <ac:chgData name="" userId="e590dab6a1eb0449" providerId="LiveId" clId="{5BEAD293-B9F3-435E-BCDA-AB07EB73D594}" dt="2021-11-05T20:22:42.919" v="205" actId="1076"/>
          <ac:picMkLst>
            <pc:docMk/>
            <pc:sldMk cId="3765539360" sldId="289"/>
            <ac:picMk id="4" creationId="{ECC1EC40-15EF-448C-96DE-D97AF56B303A}"/>
          </ac:picMkLst>
        </pc:picChg>
      </pc:sldChg>
      <pc:sldChg chg="addSp modSp add">
        <pc:chgData name="" userId="e590dab6a1eb0449" providerId="LiveId" clId="{5BEAD293-B9F3-435E-BCDA-AB07EB73D594}" dt="2021-11-05T20:25:06.107" v="224" actId="20577"/>
        <pc:sldMkLst>
          <pc:docMk/>
          <pc:sldMk cId="3945525724" sldId="290"/>
        </pc:sldMkLst>
        <pc:spChg chg="mod">
          <ac:chgData name="" userId="e590dab6a1eb0449" providerId="LiveId" clId="{5BEAD293-B9F3-435E-BCDA-AB07EB73D594}" dt="2021-11-05T20:22:26.367" v="204" actId="20577"/>
          <ac:spMkLst>
            <pc:docMk/>
            <pc:sldMk cId="3945525724" sldId="290"/>
            <ac:spMk id="2" creationId="{E20A8C0E-6899-479B-B25F-A1B21AEDA540}"/>
          </ac:spMkLst>
        </pc:spChg>
        <pc:spChg chg="mod">
          <ac:chgData name="" userId="e590dab6a1eb0449" providerId="LiveId" clId="{5BEAD293-B9F3-435E-BCDA-AB07EB73D594}" dt="2021-11-05T20:25:06.107" v="224" actId="20577"/>
          <ac:spMkLst>
            <pc:docMk/>
            <pc:sldMk cId="3945525724" sldId="290"/>
            <ac:spMk id="3" creationId="{F352EEC0-1E25-45BB-8AB5-C684C7D3E6E3}"/>
          </ac:spMkLst>
        </pc:spChg>
        <pc:picChg chg="add">
          <ac:chgData name="" userId="e590dab6a1eb0449" providerId="LiveId" clId="{5BEAD293-B9F3-435E-BCDA-AB07EB73D594}" dt="2021-11-05T20:23:02.473" v="206"/>
          <ac:picMkLst>
            <pc:docMk/>
            <pc:sldMk cId="3945525724" sldId="290"/>
            <ac:picMk id="4" creationId="{BA33BFA7-AC4A-43D8-B1B8-8ABA60C0374D}"/>
          </ac:picMkLst>
        </pc:picChg>
      </pc:sldChg>
      <pc:sldChg chg="add">
        <pc:chgData name="" userId="e590dab6a1eb0449" providerId="LiveId" clId="{5BEAD293-B9F3-435E-BCDA-AB07EB73D594}" dt="2021-11-05T20:26:51.054" v="225"/>
        <pc:sldMkLst>
          <pc:docMk/>
          <pc:sldMk cId="1758201908" sldId="291"/>
        </pc:sldMkLst>
      </pc:sldChg>
      <pc:sldChg chg="add del">
        <pc:chgData name="" userId="e590dab6a1eb0449" providerId="LiveId" clId="{5BEAD293-B9F3-435E-BCDA-AB07EB73D594}" dt="2021-11-05T20:27:13.986" v="227"/>
        <pc:sldMkLst>
          <pc:docMk/>
          <pc:sldMk cId="2292746678" sldId="292"/>
        </pc:sldMkLst>
      </pc:sldChg>
      <pc:sldChg chg="add">
        <pc:chgData name="" userId="e590dab6a1eb0449" providerId="LiveId" clId="{5BEAD293-B9F3-435E-BCDA-AB07EB73D594}" dt="2021-11-05T20:27:35.505" v="231"/>
        <pc:sldMkLst>
          <pc:docMk/>
          <pc:sldMk cId="2599139418" sldId="292"/>
        </pc:sldMkLst>
      </pc:sldChg>
      <pc:sldChg chg="modSp add del">
        <pc:chgData name="" userId="e590dab6a1eb0449" providerId="LiveId" clId="{5BEAD293-B9F3-435E-BCDA-AB07EB73D594}" dt="2021-11-05T20:27:30.648" v="230" actId="2696"/>
        <pc:sldMkLst>
          <pc:docMk/>
          <pc:sldMk cId="3726230682" sldId="292"/>
        </pc:sldMkLst>
        <pc:spChg chg="mod">
          <ac:chgData name="" userId="e590dab6a1eb0449" providerId="LiveId" clId="{5BEAD293-B9F3-435E-BCDA-AB07EB73D594}" dt="2021-11-05T20:27:27.089" v="229" actId="27636"/>
          <ac:spMkLst>
            <pc:docMk/>
            <pc:sldMk cId="3726230682" sldId="292"/>
            <ac:spMk id="3" creationId="{F352EEC0-1E25-45BB-8AB5-C684C7D3E6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/>
              <a:t>During the past 30 days, how often was your mental health not good? (Poor mental health includes stress, anxiety, and depression.) (percentage)</a:t>
            </a:r>
            <a:endParaRPr lang="en-US" sz="2200" b="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Middle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27</c:v>
                </c:pt>
                <c:pt idx="2">
                  <c:v>23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5-46D9-AEC7-8C9B62F80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31</c:v>
                </c:pt>
                <c:pt idx="3">
                  <c:v>25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5-46D9-AEC7-8C9B62F808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3326808"/>
        <c:axId val="443328776"/>
      </c:barChart>
      <c:catAx>
        <c:axId val="44332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8776"/>
        <c:crosses val="autoZero"/>
        <c:auto val="1"/>
        <c:lblAlgn val="ctr"/>
        <c:lblOffset val="100"/>
        <c:noMultiLvlLbl val="0"/>
      </c:catAx>
      <c:valAx>
        <c:axId val="44332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/>
              <a:t>During the past 30 days, how often was your mental health not good? (Poor mental health includes stress, anxiety, and depression.) (percentage)</a:t>
            </a:r>
            <a:endParaRPr lang="en-US" sz="2200" b="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Missoula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31</c:v>
                </c:pt>
                <c:pt idx="3">
                  <c:v>25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5-46D9-AEC7-8C9B62F80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Montana HS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Rarely</c:v>
                </c:pt>
                <c:pt idx="2">
                  <c:v>Sometimes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22</c:v>
                </c:pt>
                <c:pt idx="2">
                  <c:v>30</c:v>
                </c:pt>
                <c:pt idx="3">
                  <c:v>23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5-46D9-AEC7-8C9B62F808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3326808"/>
        <c:axId val="443328776"/>
      </c:barChart>
      <c:catAx>
        <c:axId val="44332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8776"/>
        <c:crosses val="autoZero"/>
        <c:auto val="1"/>
        <c:lblAlgn val="ctr"/>
        <c:lblOffset val="100"/>
        <c:noMultiLvlLbl val="0"/>
      </c:catAx>
      <c:valAx>
        <c:axId val="44332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/>
              <a:t>During the past 12 months, the student felt so sad or hopeless almost every day for </a:t>
            </a:r>
            <a:r>
              <a:rPr lang="en-US" sz="1800" b="1" i="0" u="none" strike="noStrike" baseline="0" dirty="0"/>
              <a:t>two weeks or more in a row </a:t>
            </a:r>
            <a:r>
              <a:rPr lang="en-US" sz="1800" b="0" i="0" u="none" strike="noStrike" baseline="0" dirty="0"/>
              <a:t>that they stopped doing some usual activities (percentage)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Middle School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32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5-46D9-AEC7-8C9B62F80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</c:v>
                </c:pt>
                <c:pt idx="1">
                  <c:v>36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5-46D9-AEC7-8C9B62F808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3326808"/>
        <c:axId val="443328776"/>
      </c:barChart>
      <c:catAx>
        <c:axId val="44332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8776"/>
        <c:crosses val="autoZero"/>
        <c:auto val="1"/>
        <c:lblAlgn val="ctr"/>
        <c:lblOffset val="100"/>
        <c:noMultiLvlLbl val="0"/>
      </c:catAx>
      <c:valAx>
        <c:axId val="44332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/>
              <a:t>During the past 12 months, the student felt so sad or hopeless almost every day for </a:t>
            </a:r>
            <a:r>
              <a:rPr lang="en-US" sz="1800" b="1" i="0" u="none" strike="noStrike" baseline="0" dirty="0"/>
              <a:t>two weeks or more in a row </a:t>
            </a:r>
            <a:r>
              <a:rPr lang="en-US" sz="1800" b="0" i="0" u="none" strike="noStrike" baseline="0" dirty="0"/>
              <a:t>that they stopped doing some usual activities (percentage)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Middle School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32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5-46D9-AEC7-8C9B62F80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</c:v>
                </c:pt>
                <c:pt idx="1">
                  <c:v>36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5-46D9-AEC7-8C9B62F808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3326808"/>
        <c:axId val="443328776"/>
      </c:barChart>
      <c:catAx>
        <c:axId val="44332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8776"/>
        <c:crosses val="autoZero"/>
        <c:auto val="1"/>
        <c:lblAlgn val="ctr"/>
        <c:lblOffset val="100"/>
        <c:noMultiLvlLbl val="0"/>
      </c:catAx>
      <c:valAx>
        <c:axId val="44332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2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1DF39-6CDE-4B95-A97B-0C2ACC0FFDA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0A5E-CDE1-4547-8453-0AF8122D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Project Tomorrow Montana is Missoula County's suicide-prevention initiative, housed at United Way and led by us, the health department, and a diverse group of community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F83EF-640B-40E3-8C42-6195FD544F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49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3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2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" name="Google Shape;93;p10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94" name="Google Shape;9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99" name="Google Shape;99;p10">
            <a:hlinkClick r:id="" action="ppaction://noaction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00" name="Google Shape;100;p10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0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0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2101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" name="Google Shape;69;p8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70" name="Google Shape;7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76" name="Google Shape;76;p8">
            <a:hlinkClick r:id="" action="ppaction://noaction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77" name="Google Shape;77;p8">
            <a:hlinkClick r:id="" action="ppaction://noaction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8">
            <a:hlinkClick r:id="" action="ppaction://noaction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8">
            <a:hlinkClick r:id="" action="ppaction://noaction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324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9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8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6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3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21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335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61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046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25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6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9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6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2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2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5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6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4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BE59-0ABD-47BE-98CC-A89790D8083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799D78-5438-4830-A54E-5D8FB4846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ojecttomorrowmt.org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hobbins@missoulacounty.u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ojecttomorrowmt.org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hobbins@missoulacounty.us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0F23A7-FD8D-4FB0-A31D-EC02B5C10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6765" y="4717432"/>
            <a:ext cx="7766936" cy="12490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Reducing the number of suicides and suicide attempts through collaborative efforts that promote, support, and increase awareness, prevention, intervention, and recovery.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F73DF-33DB-4688-BF96-9B5C7CE8D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46" y="62544"/>
            <a:ext cx="4721574" cy="4473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8CC5E-B3CD-44F8-9DEC-C468482D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26" y="5608906"/>
            <a:ext cx="4721574" cy="12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6CD-F7BC-4750-84E4-1F540732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Suicide Prevention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E441-80D8-4F6C-A4A2-9879FA06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89" y="1222311"/>
            <a:ext cx="8596668" cy="502609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Call 911 or take the person to the nearest hospital emergency room- If death or extreme danger is imminent</a:t>
            </a:r>
          </a:p>
          <a:p>
            <a:endParaRPr lang="en-US" sz="2000" dirty="0"/>
          </a:p>
          <a:p>
            <a:r>
              <a:rPr lang="en-US" sz="2000" dirty="0"/>
              <a:t>Suicide Prevention Lifeline/Text line – 1 (800) 273-TALK or text 741 741- For 24/7 assistance, referrals</a:t>
            </a:r>
          </a:p>
          <a:p>
            <a:endParaRPr lang="en-US" sz="2000" dirty="0"/>
          </a:p>
          <a:p>
            <a:r>
              <a:rPr lang="en-US" sz="2000" dirty="0"/>
              <a:t>Project Tomorrow Montana – </a:t>
            </a:r>
            <a:r>
              <a:rPr lang="en-US" sz="2000" dirty="0">
                <a:hlinkClick r:id="rId2"/>
              </a:rPr>
              <a:t>https://projecttomorrowmt.org/</a:t>
            </a:r>
            <a:r>
              <a:rPr lang="en-US" sz="2000" dirty="0"/>
              <a:t>- For community information</a:t>
            </a:r>
          </a:p>
          <a:p>
            <a:endParaRPr lang="en-US" sz="2000" dirty="0"/>
          </a:p>
          <a:p>
            <a:r>
              <a:rPr lang="en-US" sz="2000" dirty="0"/>
              <a:t>Western Montana Mental Health Center - (406) 532-9700</a:t>
            </a:r>
          </a:p>
          <a:p>
            <a:endParaRPr lang="en-US" sz="2000" dirty="0"/>
          </a:p>
          <a:p>
            <a:r>
              <a:rPr lang="en-US" sz="2000" dirty="0"/>
              <a:t>U of M Curry Health Counseling Center – (406) 243-4711</a:t>
            </a:r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1EC40-15EF-448C-96DE-D97AF56B3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52" y="143588"/>
            <a:ext cx="2220970" cy="21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8C0E-6899-479B-B25F-A1B21AED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81940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If you need any assistance during this session or have a friend in emotional crisis please connect with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2EEC0-1E25-45BB-8AB5-C684C7D3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35153"/>
            <a:ext cx="8596668" cy="2413247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Nancy Hobbins </a:t>
            </a:r>
          </a:p>
          <a:p>
            <a:pPr marL="0" indent="0">
              <a:buNone/>
            </a:pPr>
            <a:r>
              <a:rPr lang="en-US" sz="2000" dirty="0"/>
              <a:t>Suicide Prevention Coordinator Missoula City-County Health Department </a:t>
            </a:r>
            <a:r>
              <a:rPr lang="en-US" sz="4400" dirty="0">
                <a:solidFill>
                  <a:srgbClr val="1155CC"/>
                </a:solidFill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nhobbins@missoulacounty.us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</a:rPr>
              <a:t>406-258-3881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3BFA7-AC4A-43D8-B1B8-8ABA60C0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52" y="143588"/>
            <a:ext cx="2220970" cy="21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C6CD-F7BC-4750-84E4-1F540732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Suicide Prevention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E441-80D8-4F6C-A4A2-9879FA06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889" y="1222311"/>
            <a:ext cx="8596668" cy="502609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Call 911 or take the person to the nearest hospital emergency room- If death or extreme danger is imminent</a:t>
            </a:r>
          </a:p>
          <a:p>
            <a:endParaRPr lang="en-US" sz="2000" dirty="0"/>
          </a:p>
          <a:p>
            <a:r>
              <a:rPr lang="en-US" sz="2000" dirty="0"/>
              <a:t>Suicide Prevention Lifeline/Text line – 1 (800) 273-TALK or text 741 741- For 24/7 assistance, referrals</a:t>
            </a:r>
          </a:p>
          <a:p>
            <a:endParaRPr lang="en-US" sz="2000" dirty="0"/>
          </a:p>
          <a:p>
            <a:r>
              <a:rPr lang="en-US" sz="2000" dirty="0"/>
              <a:t>Project Tomorrow Montana – </a:t>
            </a:r>
            <a:r>
              <a:rPr lang="en-US" sz="2000" dirty="0">
                <a:hlinkClick r:id="rId2"/>
              </a:rPr>
              <a:t>https://projecttomorrowmt.org/</a:t>
            </a:r>
            <a:r>
              <a:rPr lang="en-US" sz="2000" dirty="0"/>
              <a:t>- For community information</a:t>
            </a:r>
          </a:p>
          <a:p>
            <a:endParaRPr lang="en-US" sz="2000" dirty="0"/>
          </a:p>
          <a:p>
            <a:r>
              <a:rPr lang="en-US" sz="2000" dirty="0"/>
              <a:t>Western Montana Mental Health Center - (406) 532-9700</a:t>
            </a:r>
          </a:p>
          <a:p>
            <a:endParaRPr lang="en-US" sz="2000" dirty="0"/>
          </a:p>
          <a:p>
            <a:r>
              <a:rPr lang="en-US" sz="2000" dirty="0"/>
              <a:t>U of M Curry Health Counseling Center – (406) 243-4711</a:t>
            </a:r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1EC40-15EF-448C-96DE-D97AF56B3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52" y="143588"/>
            <a:ext cx="2220970" cy="21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A8F8-0B22-4119-8802-CDC5B70DD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Behavioral Health Related Data for Missoula County Youth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88B85-9302-43D2-B525-6991FE476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2021 Youth Risk Behavior Survey</a:t>
            </a:r>
          </a:p>
        </p:txBody>
      </p:sp>
    </p:spTree>
    <p:extLst>
      <p:ext uri="{BB962C8B-B14F-4D97-AF65-F5344CB8AC3E}">
        <p14:creationId xmlns:p14="http://schemas.microsoft.com/office/powerpoint/2010/main" val="234111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1521-CB83-4E8F-8DA4-1450BC6A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66240"/>
            <a:ext cx="9720072" cy="1499616"/>
          </a:xfrm>
        </p:spPr>
        <p:txBody>
          <a:bodyPr/>
          <a:lstStyle/>
          <a:p>
            <a:r>
              <a:rPr lang="en-US" dirty="0"/>
              <a:t>Mental Health: middle and High School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559DDF-62B5-48DE-935D-567FEB1A77A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88018" y="1329071"/>
          <a:ext cx="7612911" cy="552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44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1521-CB83-4E8F-8DA4-1450BC6A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66240"/>
            <a:ext cx="9720072" cy="1499616"/>
          </a:xfrm>
        </p:spPr>
        <p:txBody>
          <a:bodyPr/>
          <a:lstStyle/>
          <a:p>
            <a:r>
              <a:rPr lang="en-US" dirty="0"/>
              <a:t>Mental Health: Missoula HS vs. Montana HS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559DDF-62B5-48DE-935D-567FEB1A77A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88018" y="1329071"/>
          <a:ext cx="7612911" cy="552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68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1521-CB83-4E8F-8DA4-1450BC6A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66240"/>
            <a:ext cx="9720072" cy="1499616"/>
          </a:xfrm>
        </p:spPr>
        <p:txBody>
          <a:bodyPr/>
          <a:lstStyle/>
          <a:p>
            <a:r>
              <a:rPr lang="en-US" dirty="0"/>
              <a:t>Depression: middle and High School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559DDF-62B5-48DE-935D-567FEB1A77A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88018" y="1329071"/>
          <a:ext cx="7612911" cy="552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5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1521-CB83-4E8F-8DA4-1450BC6A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66240"/>
            <a:ext cx="9720072" cy="1499616"/>
          </a:xfrm>
        </p:spPr>
        <p:txBody>
          <a:bodyPr/>
          <a:lstStyle/>
          <a:p>
            <a:r>
              <a:rPr lang="en-US" dirty="0"/>
              <a:t>Depression: middle and High School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7559DDF-62B5-48DE-935D-567FEB1A77A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488018" y="1329071"/>
          <a:ext cx="7612911" cy="552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0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8C0E-6899-479B-B25F-A1B21AED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81940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If you need any assistance during this session or have a friend in emotional crisis please connect with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2EEC0-1E25-45BB-8AB5-C684C7D3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35153"/>
            <a:ext cx="8596668" cy="2413247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Nancy Hobbins </a:t>
            </a:r>
          </a:p>
          <a:p>
            <a:pPr marL="0" indent="0">
              <a:buNone/>
            </a:pPr>
            <a:r>
              <a:rPr lang="en-US" sz="2000" dirty="0"/>
              <a:t>Suicide Prevention Coordinator Missoula City-County Health Department </a:t>
            </a:r>
            <a:r>
              <a:rPr lang="en-US" sz="4400" dirty="0">
                <a:solidFill>
                  <a:srgbClr val="1155CC"/>
                </a:solidFill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nhobbins@missoulacounty.us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</a:rPr>
              <a:t>406-258-3881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3BFA7-AC4A-43D8-B1B8-8ABA60C03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52" y="143588"/>
            <a:ext cx="2220970" cy="21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454</Words>
  <Application>Microsoft Office PowerPoint</Application>
  <PresentationFormat>Widescreen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Candara</vt:lpstr>
      <vt:lpstr>Trebuchet MS</vt:lpstr>
      <vt:lpstr>Tw Cen MT</vt:lpstr>
      <vt:lpstr>Tw Cen MT Condensed</vt:lpstr>
      <vt:lpstr>Wingdings 3</vt:lpstr>
      <vt:lpstr>Integral</vt:lpstr>
      <vt:lpstr>Facet</vt:lpstr>
      <vt:lpstr>PowerPoint Presentation</vt:lpstr>
      <vt:lpstr>If you need any assistance during this session or have a friend in emotional crisis please connect with us</vt:lpstr>
      <vt:lpstr>Community Suicide Prevention Resources </vt:lpstr>
      <vt:lpstr>Behavioral Health Related Data for Missoula County Youth</vt:lpstr>
      <vt:lpstr>Mental Health: middle and High School</vt:lpstr>
      <vt:lpstr>Mental Health: Missoula HS vs. Montana HS</vt:lpstr>
      <vt:lpstr>Depression: middle and High School</vt:lpstr>
      <vt:lpstr>Depression: middle and High School</vt:lpstr>
      <vt:lpstr>If you need any assistance during this session or have a friend in emotional crisis please connect with us</vt:lpstr>
      <vt:lpstr>Community Suicide Prevention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Ayers</dc:creator>
  <cp:lastModifiedBy>Rosie Ayers</cp:lastModifiedBy>
  <cp:revision>2</cp:revision>
  <dcterms:created xsi:type="dcterms:W3CDTF">2021-11-05T17:31:20Z</dcterms:created>
  <dcterms:modified xsi:type="dcterms:W3CDTF">2021-11-05T20:27:42Z</dcterms:modified>
</cp:coreProperties>
</file>